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5" r:id="rId10"/>
    <p:sldId id="266" r:id="rId1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C606FC6-1AB4-6504-751B-F1FAFBDA582C}"/>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A85F4CC-1143-8BE3-AFA8-816D284F87AD}"/>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6/19/2022 am</a:t>
            </a:r>
          </a:p>
        </p:txBody>
      </p:sp>
      <p:sp>
        <p:nvSpPr>
          <p:cNvPr id="4" name="Footer Placeholder 3">
            <a:extLst>
              <a:ext uri="{FF2B5EF4-FFF2-40B4-BE49-F238E27FC236}">
                <a16:creationId xmlns:a16="http://schemas.microsoft.com/office/drawing/2014/main" id="{A3729164-9B6B-8E26-2A9F-F2A42A4D1F54}"/>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D663EDAA-8948-93C9-6C35-E2520831423A}"/>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D1ECE2F-D982-4223-91DC-CC25A566B826}"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288503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6/19/2022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12360718-FD14-4393-9C9A-80D8C2EE56FD}" type="slidenum">
              <a:rPr lang="en-US" smtClean="0"/>
              <a:t>‹#›</a:t>
            </a:fld>
            <a:endParaRPr lang="en-US"/>
          </a:p>
        </p:txBody>
      </p:sp>
    </p:spTree>
    <p:extLst>
      <p:ext uri="{BB962C8B-B14F-4D97-AF65-F5344CB8AC3E}">
        <p14:creationId xmlns:p14="http://schemas.microsoft.com/office/powerpoint/2010/main" val="226135799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339360-08F5-435E-B15D-5C808E6B5FE4}"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4124635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339360-08F5-435E-B15D-5C808E6B5FE4}"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1832437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339360-08F5-435E-B15D-5C808E6B5FE4}"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3777112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339360-08F5-435E-B15D-5C808E6B5FE4}"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68197-A94C-4864-955D-487CCC141D1C}" type="slidenum">
              <a:rPr lang="en-US" smtClean="0"/>
              <a:t>‹#›</a:t>
            </a:fld>
            <a:endParaRPr lang="en-US"/>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84292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339360-08F5-435E-B15D-5C808E6B5FE4}"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393440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6339360-08F5-435E-B15D-5C808E6B5FE4}" type="datetimeFigureOut">
              <a:rPr lang="en-US" smtClean="0"/>
              <a:t>6/19/2022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39910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6339360-08F5-435E-B15D-5C808E6B5FE4}" type="datetimeFigureOut">
              <a:rPr lang="en-US" smtClean="0"/>
              <a:t>6/19/2022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153611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339360-08F5-435E-B15D-5C808E6B5FE4}"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146581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339360-08F5-435E-B15D-5C808E6B5FE4}"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1055143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339360-08F5-435E-B15D-5C808E6B5FE4}"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142541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339360-08F5-435E-B15D-5C808E6B5FE4}" type="datetimeFigureOut">
              <a:rPr lang="en-US" smtClean="0"/>
              <a:t>6/19/2022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2075250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339360-08F5-435E-B15D-5C808E6B5FE4}"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211278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339360-08F5-435E-B15D-5C808E6B5FE4}" type="datetimeFigureOut">
              <a:rPr lang="en-US" smtClean="0"/>
              <a:t>6/19/2022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54193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339360-08F5-435E-B15D-5C808E6B5FE4}" type="datetimeFigureOut">
              <a:rPr lang="en-US" smtClean="0"/>
              <a:t>6/19/2022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3779936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39360-08F5-435E-B15D-5C808E6B5FE4}" type="datetimeFigureOut">
              <a:rPr lang="en-US" smtClean="0"/>
              <a:t>6/19/2022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1455749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339360-08F5-435E-B15D-5C808E6B5FE4}"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3082884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339360-08F5-435E-B15D-5C808E6B5FE4}" type="datetimeFigureOut">
              <a:rPr lang="en-US" smtClean="0"/>
              <a:t>6/19/2022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68197-A94C-4864-955D-487CCC141D1C}" type="slidenum">
              <a:rPr lang="en-US" smtClean="0"/>
              <a:t>‹#›</a:t>
            </a:fld>
            <a:endParaRPr lang="en-US"/>
          </a:p>
        </p:txBody>
      </p:sp>
    </p:spTree>
    <p:extLst>
      <p:ext uri="{BB962C8B-B14F-4D97-AF65-F5344CB8AC3E}">
        <p14:creationId xmlns:p14="http://schemas.microsoft.com/office/powerpoint/2010/main" val="1821368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6339360-08F5-435E-B15D-5C808E6B5FE4}" type="datetimeFigureOut">
              <a:rPr lang="en-US" smtClean="0"/>
              <a:t>6/19/2022</a:t>
            </a:fld>
            <a:endParaRPr lang="en-US"/>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5F68197-A94C-4864-955D-487CCC141D1C}" type="slidenum">
              <a:rPr lang="en-US" smtClean="0"/>
              <a:t>‹#›</a:t>
            </a:fld>
            <a:endParaRPr lang="en-US"/>
          </a:p>
        </p:txBody>
      </p:sp>
    </p:spTree>
    <p:extLst>
      <p:ext uri="{BB962C8B-B14F-4D97-AF65-F5344CB8AC3E}">
        <p14:creationId xmlns:p14="http://schemas.microsoft.com/office/powerpoint/2010/main" val="263478716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17A59-6B8F-D3F8-8BEF-BAD2CBC226FC}"/>
              </a:ext>
            </a:extLst>
          </p:cNvPr>
          <p:cNvSpPr>
            <a:spLocks noGrp="1"/>
          </p:cNvSpPr>
          <p:nvPr>
            <p:ph type="ctrTitle"/>
          </p:nvPr>
        </p:nvSpPr>
        <p:spPr>
          <a:xfrm>
            <a:off x="685346" y="2069214"/>
            <a:ext cx="7773308" cy="1311128"/>
          </a:xfrm>
        </p:spPr>
        <p:txBody>
          <a:bodyPr>
            <a:spAutoFit/>
          </a:bodyPr>
          <a:lstStyle/>
          <a:p>
            <a:r>
              <a:rPr lang="en-US" dirty="0"/>
              <a:t>It Cannot Be Done …</a:t>
            </a:r>
            <a:br>
              <a:rPr lang="en-US" dirty="0"/>
            </a:br>
            <a:r>
              <a:rPr lang="en-US" sz="4000" b="0" dirty="0"/>
              <a:t>(part 1)</a:t>
            </a:r>
            <a:endParaRPr lang="en-US" dirty="0"/>
          </a:p>
        </p:txBody>
      </p:sp>
      <p:sp>
        <p:nvSpPr>
          <p:cNvPr id="3" name="Subtitle 2">
            <a:extLst>
              <a:ext uri="{FF2B5EF4-FFF2-40B4-BE49-F238E27FC236}">
                <a16:creationId xmlns:a16="http://schemas.microsoft.com/office/drawing/2014/main" id="{18B4D043-6B9E-1F1A-D9F4-83362D406946}"/>
              </a:ext>
            </a:extLst>
          </p:cNvPr>
          <p:cNvSpPr>
            <a:spLocks noGrp="1"/>
          </p:cNvSpPr>
          <p:nvPr>
            <p:ph type="subTitle" idx="1"/>
          </p:nvPr>
        </p:nvSpPr>
        <p:spPr>
          <a:xfrm>
            <a:off x="685347" y="3602038"/>
            <a:ext cx="7773308" cy="766107"/>
          </a:xfrm>
        </p:spPr>
        <p:txBody>
          <a:bodyPr>
            <a:spAutoFit/>
          </a:bodyPr>
          <a:lstStyle/>
          <a:p>
            <a:r>
              <a:rPr lang="en-US" sz="4000" dirty="0">
                <a:latin typeface="+mj-lt"/>
              </a:rPr>
              <a:t>Acts 5:27-40</a:t>
            </a:r>
            <a:endParaRPr lang="en-US" dirty="0">
              <a:latin typeface="+mj-lt"/>
            </a:endParaRPr>
          </a:p>
        </p:txBody>
      </p:sp>
    </p:spTree>
    <p:extLst>
      <p:ext uri="{BB962C8B-B14F-4D97-AF65-F5344CB8AC3E}">
        <p14:creationId xmlns:p14="http://schemas.microsoft.com/office/powerpoint/2010/main" val="1058300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F78D-20AE-256B-E622-298B5E9AAA43}"/>
              </a:ext>
            </a:extLst>
          </p:cNvPr>
          <p:cNvSpPr>
            <a:spLocks noGrp="1"/>
          </p:cNvSpPr>
          <p:nvPr>
            <p:ph type="title"/>
          </p:nvPr>
        </p:nvSpPr>
        <p:spPr>
          <a:xfrm>
            <a:off x="736963" y="284595"/>
            <a:ext cx="7765321" cy="757130"/>
          </a:xfrm>
        </p:spPr>
        <p:txBody>
          <a:bodyPr>
            <a:spAutoFit/>
          </a:bodyPr>
          <a:lstStyle/>
          <a:p>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It Cannot Be </a:t>
            </a:r>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rPr>
              <a:t>Done …</a:t>
            </a:r>
            <a:endParaRPr lang="en-US" cap="none" dirty="0"/>
          </a:p>
        </p:txBody>
      </p:sp>
      <p:sp>
        <p:nvSpPr>
          <p:cNvPr id="3" name="Content Placeholder 2">
            <a:extLst>
              <a:ext uri="{FF2B5EF4-FFF2-40B4-BE49-F238E27FC236}">
                <a16:creationId xmlns:a16="http://schemas.microsoft.com/office/drawing/2014/main" id="{8D20A34B-10FF-D43B-B99F-37B5B0BCA98F}"/>
              </a:ext>
            </a:extLst>
          </p:cNvPr>
          <p:cNvSpPr>
            <a:spLocks noGrp="1"/>
          </p:cNvSpPr>
          <p:nvPr>
            <p:ph idx="1"/>
          </p:nvPr>
        </p:nvSpPr>
        <p:spPr>
          <a:xfrm>
            <a:off x="94269" y="904875"/>
            <a:ext cx="8973532" cy="5383077"/>
          </a:xfrm>
        </p:spPr>
        <p:txBody>
          <a:bodyPr wrap="square">
            <a:spAutoFit/>
          </a:bodyPr>
          <a:lstStyle/>
          <a:p>
            <a:pPr>
              <a:buFont typeface="Wingdings" panose="05000000000000000000" pitchFamily="2" charset="2"/>
              <a:buChar char="Ø"/>
            </a:pPr>
            <a:r>
              <a:rPr lang="en-US" sz="2400" dirty="0"/>
              <a:t>Man Cannot Overthrow The Work Of God. </a:t>
            </a:r>
            <a:br>
              <a:rPr lang="en-US" sz="2400" dirty="0"/>
            </a:br>
            <a:r>
              <a:rPr lang="en-US" sz="2400" dirty="0"/>
              <a:t>(Acts 4:18-20; 5:27-33).</a:t>
            </a:r>
          </a:p>
          <a:p>
            <a:pPr>
              <a:buFont typeface="Wingdings" panose="05000000000000000000" pitchFamily="2" charset="2"/>
              <a:buChar char="Ø"/>
            </a:pPr>
            <a:r>
              <a:rPr lang="en-US" sz="2400" dirty="0"/>
              <a:t>Man Cannot Get Away From God. (Psalms 139:7-10).</a:t>
            </a:r>
          </a:p>
          <a:p>
            <a:pPr>
              <a:buFont typeface="Wingdings" panose="05000000000000000000" pitchFamily="2" charset="2"/>
              <a:buChar char="Ø"/>
            </a:pPr>
            <a:r>
              <a:rPr lang="en-US" sz="2400" dirty="0"/>
              <a:t>Man Cannot Please God Without Faith. Hebrews 11:6).</a:t>
            </a:r>
          </a:p>
          <a:p>
            <a:pPr>
              <a:buFont typeface="Wingdings" panose="05000000000000000000" pitchFamily="2" charset="2"/>
              <a:buChar char="Ø"/>
            </a:pPr>
            <a:r>
              <a:rPr lang="en-US" sz="2400" dirty="0"/>
              <a:t>Man Cannot Serve Two Masters. (Matthew 6:24).</a:t>
            </a:r>
          </a:p>
          <a:p>
            <a:pPr>
              <a:buFont typeface="Wingdings" panose="05000000000000000000" pitchFamily="2" charset="2"/>
              <a:buChar char="Ø"/>
            </a:pPr>
            <a:r>
              <a:rPr lang="en-US" sz="2400" dirty="0"/>
              <a:t>Man Cannot Love God And Hate His Brother.</a:t>
            </a:r>
            <a:br>
              <a:rPr lang="en-US" sz="2400" dirty="0"/>
            </a:br>
            <a:r>
              <a:rPr lang="en-US" sz="2400" dirty="0"/>
              <a:t>(1 John 4:20-21; cf. Revelation 21:8)</a:t>
            </a:r>
          </a:p>
          <a:p>
            <a:pPr>
              <a:buFont typeface="Wingdings" panose="05000000000000000000" pitchFamily="2" charset="2"/>
              <a:buChar char="Ø"/>
            </a:pPr>
            <a:r>
              <a:rPr lang="en-US" sz="2400" dirty="0"/>
              <a:t>Man Cannot Truly Love And Not Give. (1 John 3:17-18).</a:t>
            </a:r>
          </a:p>
          <a:p>
            <a:pPr>
              <a:buFont typeface="Wingdings" panose="05000000000000000000" pitchFamily="2" charset="2"/>
              <a:buChar char="Ø"/>
            </a:pPr>
            <a:r>
              <a:rPr lang="en-US" sz="2400" dirty="0"/>
              <a:t>Man Cannot Escape Death. (Psalms 89:48).</a:t>
            </a:r>
          </a:p>
          <a:p>
            <a:pPr>
              <a:buFont typeface="Wingdings" panose="05000000000000000000" pitchFamily="2" charset="2"/>
              <a:buChar char="Ø"/>
            </a:pPr>
            <a:r>
              <a:rPr lang="en-US" sz="2400" dirty="0"/>
              <a:t>Man Cannot Succeed Without Christ. (John 14:6).</a:t>
            </a:r>
          </a:p>
        </p:txBody>
      </p:sp>
    </p:spTree>
    <p:extLst>
      <p:ext uri="{BB962C8B-B14F-4D97-AF65-F5344CB8AC3E}">
        <p14:creationId xmlns:p14="http://schemas.microsoft.com/office/powerpoint/2010/main" val="3837280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F78D-20AE-256B-E622-298B5E9AAA43}"/>
              </a:ext>
            </a:extLst>
          </p:cNvPr>
          <p:cNvSpPr>
            <a:spLocks noGrp="1"/>
          </p:cNvSpPr>
          <p:nvPr>
            <p:ph type="title"/>
          </p:nvPr>
        </p:nvSpPr>
        <p:spPr>
          <a:xfrm>
            <a:off x="736963" y="284595"/>
            <a:ext cx="7765321" cy="757130"/>
          </a:xfrm>
        </p:spPr>
        <p:txBody>
          <a:bodyPr>
            <a:spAutoFit/>
          </a:bodyPr>
          <a:lstStyle/>
          <a:p>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rPr>
              <a:t>It Cannot Be Done …</a:t>
            </a:r>
            <a:endParaRPr lang="en-US" cap="none" dirty="0"/>
          </a:p>
        </p:txBody>
      </p:sp>
      <p:sp>
        <p:nvSpPr>
          <p:cNvPr id="3" name="Content Placeholder 2">
            <a:extLst>
              <a:ext uri="{FF2B5EF4-FFF2-40B4-BE49-F238E27FC236}">
                <a16:creationId xmlns:a16="http://schemas.microsoft.com/office/drawing/2014/main" id="{8D20A34B-10FF-D43B-B99F-37B5B0BCA98F}"/>
              </a:ext>
            </a:extLst>
          </p:cNvPr>
          <p:cNvSpPr>
            <a:spLocks noGrp="1"/>
          </p:cNvSpPr>
          <p:nvPr>
            <p:ph idx="1"/>
          </p:nvPr>
        </p:nvSpPr>
        <p:spPr>
          <a:xfrm>
            <a:off x="94268" y="1019175"/>
            <a:ext cx="8936609" cy="5693866"/>
          </a:xfrm>
        </p:spPr>
        <p:txBody>
          <a:bodyPr wrap="square">
            <a:spAutoFit/>
          </a:bodyPr>
          <a:lstStyle/>
          <a:p>
            <a:pPr marL="0" indent="0">
              <a:lnSpc>
                <a:spcPct val="100000"/>
              </a:lnSpc>
              <a:spcBef>
                <a:spcPts val="0"/>
              </a:spcBef>
              <a:buNone/>
            </a:pPr>
            <a:r>
              <a:rPr lang="en-US" sz="2600" u="sng" dirty="0">
                <a:latin typeface="Bookman Old Style" panose="02050604050505020204" pitchFamily="18" charset="0"/>
              </a:rPr>
              <a:t>Man Cannot Overthrow The Work Of God</a:t>
            </a:r>
            <a:r>
              <a:rPr lang="en-US" sz="2600" dirty="0">
                <a:latin typeface="Bookman Old Style" panose="02050604050505020204" pitchFamily="18" charset="0"/>
              </a:rPr>
              <a:t>.</a:t>
            </a:r>
            <a:br>
              <a:rPr lang="en-US" sz="2600" dirty="0">
                <a:latin typeface="Bookman Old Style" panose="02050604050505020204" pitchFamily="18" charset="0"/>
              </a:rPr>
            </a:br>
            <a:r>
              <a:rPr lang="en-US" sz="2600" dirty="0">
                <a:latin typeface="Bookman Old Style" panose="02050604050505020204" pitchFamily="18" charset="0"/>
              </a:rPr>
              <a:t>(Acts 4:18-20; 5:27-33).</a:t>
            </a:r>
          </a:p>
          <a:p>
            <a:pPr>
              <a:lnSpc>
                <a:spcPct val="100000"/>
              </a:lnSpc>
              <a:spcBef>
                <a:spcPts val="0"/>
              </a:spcBef>
            </a:pPr>
            <a:r>
              <a:rPr lang="en-US" sz="2600" dirty="0">
                <a:latin typeface="Bookman Old Style" panose="02050604050505020204" pitchFamily="18" charset="0"/>
              </a:rPr>
              <a:t>Pharoah tried to hold the Israelites in bondage, contrary to God’s will; Pharaoh failed! (Exodus 5-14)</a:t>
            </a:r>
          </a:p>
          <a:p>
            <a:pPr>
              <a:lnSpc>
                <a:spcPct val="100000"/>
              </a:lnSpc>
              <a:spcBef>
                <a:spcPts val="0"/>
              </a:spcBef>
            </a:pPr>
            <a:r>
              <a:rPr lang="en-US" sz="2600" dirty="0">
                <a:latin typeface="Bookman Old Style" panose="02050604050505020204" pitchFamily="18" charset="0"/>
              </a:rPr>
              <a:t>Sanballat, Tobiah, and Geshem tried to stop the rebuilding of the wall of Jerusalem; they failed! (Nehemiah 4-6)</a:t>
            </a:r>
          </a:p>
          <a:p>
            <a:pPr lvl="1">
              <a:lnSpc>
                <a:spcPct val="100000"/>
              </a:lnSpc>
              <a:spcBef>
                <a:spcPts val="0"/>
              </a:spcBef>
            </a:pPr>
            <a:r>
              <a:rPr lang="en-US" sz="2600" dirty="0">
                <a:latin typeface="Bookman Old Style" panose="02050604050505020204" pitchFamily="18" charset="0"/>
              </a:rPr>
              <a:t>Nehemiah said</a:t>
            </a:r>
            <a:r>
              <a:rPr lang="en-US" sz="2600" i="1" dirty="0">
                <a:latin typeface="Bookman Old Style" panose="02050604050505020204" pitchFamily="18" charset="0"/>
              </a:rPr>
              <a:t>, “… they perceived that this work was wrought of our God”</a:t>
            </a:r>
            <a:r>
              <a:rPr lang="en-US" sz="2600" dirty="0">
                <a:latin typeface="Bookman Old Style" panose="02050604050505020204" pitchFamily="18" charset="0"/>
              </a:rPr>
              <a:t> (Nehemiah 6:16).</a:t>
            </a:r>
          </a:p>
          <a:p>
            <a:pPr>
              <a:lnSpc>
                <a:spcPct val="100000"/>
              </a:lnSpc>
              <a:spcBef>
                <a:spcPts val="0"/>
              </a:spcBef>
            </a:pPr>
            <a:r>
              <a:rPr lang="en-US" sz="2600" dirty="0">
                <a:latin typeface="Bookman Old Style" panose="02050604050505020204" pitchFamily="18" charset="0"/>
              </a:rPr>
              <a:t>The Jews tried to rid the world of Jesus Christ by crucifixion; they failed! (Matthew 27, 28)</a:t>
            </a:r>
          </a:p>
          <a:p>
            <a:pPr>
              <a:lnSpc>
                <a:spcPct val="100000"/>
              </a:lnSpc>
              <a:spcBef>
                <a:spcPts val="0"/>
              </a:spcBef>
            </a:pPr>
            <a:r>
              <a:rPr lang="en-US" sz="2600" dirty="0">
                <a:latin typeface="Bookman Old Style" panose="02050604050505020204" pitchFamily="18" charset="0"/>
              </a:rPr>
              <a:t>They later tried to stamp out the church and the declaration of the gospel of Christ by bitter persecution; they failed! (Acts 8:1-4)</a:t>
            </a:r>
          </a:p>
        </p:txBody>
      </p:sp>
    </p:spTree>
    <p:extLst>
      <p:ext uri="{BB962C8B-B14F-4D97-AF65-F5344CB8AC3E}">
        <p14:creationId xmlns:p14="http://schemas.microsoft.com/office/powerpoint/2010/main" val="1800464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F78D-20AE-256B-E622-298B5E9AAA43}"/>
              </a:ext>
            </a:extLst>
          </p:cNvPr>
          <p:cNvSpPr>
            <a:spLocks noGrp="1"/>
          </p:cNvSpPr>
          <p:nvPr>
            <p:ph type="title"/>
          </p:nvPr>
        </p:nvSpPr>
        <p:spPr>
          <a:xfrm>
            <a:off x="736963" y="284595"/>
            <a:ext cx="7765321" cy="757130"/>
          </a:xfrm>
        </p:spPr>
        <p:txBody>
          <a:bodyPr>
            <a:spAutoFit/>
          </a:bodyPr>
          <a:lstStyle/>
          <a:p>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It Cannot Be </a:t>
            </a:r>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rPr>
              <a:t>Done …</a:t>
            </a:r>
            <a:endParaRPr lang="en-US" cap="none" dirty="0"/>
          </a:p>
        </p:txBody>
      </p:sp>
      <p:sp>
        <p:nvSpPr>
          <p:cNvPr id="3" name="Content Placeholder 2">
            <a:extLst>
              <a:ext uri="{FF2B5EF4-FFF2-40B4-BE49-F238E27FC236}">
                <a16:creationId xmlns:a16="http://schemas.microsoft.com/office/drawing/2014/main" id="{8D20A34B-10FF-D43B-B99F-37B5B0BCA98F}"/>
              </a:ext>
            </a:extLst>
          </p:cNvPr>
          <p:cNvSpPr>
            <a:spLocks noGrp="1"/>
          </p:cNvSpPr>
          <p:nvPr>
            <p:ph idx="1"/>
          </p:nvPr>
        </p:nvSpPr>
        <p:spPr>
          <a:xfrm>
            <a:off x="65989" y="1115405"/>
            <a:ext cx="9001812" cy="5730543"/>
          </a:xfrm>
        </p:spPr>
        <p:txBody>
          <a:bodyPr wrap="square">
            <a:spAutoFit/>
          </a:bodyPr>
          <a:lstStyle/>
          <a:p>
            <a:pPr marL="0" indent="0">
              <a:buNone/>
            </a:pPr>
            <a:r>
              <a:rPr lang="en-US" sz="2800" dirty="0"/>
              <a:t>Man Cannot Get Away From God. (Psalms 139:7-10).</a:t>
            </a:r>
          </a:p>
          <a:p>
            <a:r>
              <a:rPr lang="en-US" sz="2800" dirty="0"/>
              <a:t>Jonah. (Jonah 1:1-3; cf. Hebrews 4:13)</a:t>
            </a:r>
          </a:p>
          <a:p>
            <a:r>
              <a:rPr lang="en-US" sz="2800" dirty="0"/>
              <a:t>Men may cry for mountains and rocks to fall upon them. (Revelation 6:16-17)</a:t>
            </a:r>
          </a:p>
          <a:p>
            <a:r>
              <a:rPr lang="en-US" sz="2800" dirty="0"/>
              <a:t>Men may attempt to flee from His presence. (Revelation 20:11)</a:t>
            </a:r>
          </a:p>
          <a:p>
            <a:r>
              <a:rPr lang="en-US" sz="2800" dirty="0"/>
              <a:t>Yet, both small and great will stand before God and be judged according to their works.</a:t>
            </a:r>
            <a:br>
              <a:rPr lang="en-US" sz="2800" dirty="0"/>
            </a:br>
            <a:r>
              <a:rPr lang="en-US" sz="2800" dirty="0"/>
              <a:t>(Revelation 20:12-15; Acts 17:30-31;</a:t>
            </a:r>
            <a:br>
              <a:rPr lang="en-US" sz="2800" dirty="0"/>
            </a:br>
            <a:r>
              <a:rPr lang="en-US" sz="2800" dirty="0"/>
              <a:t>Romans 14:10-12; Ecclesiastes 12:13-14)</a:t>
            </a:r>
          </a:p>
        </p:txBody>
      </p:sp>
    </p:spTree>
    <p:extLst>
      <p:ext uri="{BB962C8B-B14F-4D97-AF65-F5344CB8AC3E}">
        <p14:creationId xmlns:p14="http://schemas.microsoft.com/office/powerpoint/2010/main" val="86307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F78D-20AE-256B-E622-298B5E9AAA43}"/>
              </a:ext>
            </a:extLst>
          </p:cNvPr>
          <p:cNvSpPr>
            <a:spLocks noGrp="1"/>
          </p:cNvSpPr>
          <p:nvPr>
            <p:ph type="title"/>
          </p:nvPr>
        </p:nvSpPr>
        <p:spPr>
          <a:xfrm>
            <a:off x="736963" y="284595"/>
            <a:ext cx="7765321" cy="757130"/>
          </a:xfrm>
        </p:spPr>
        <p:txBody>
          <a:bodyPr>
            <a:spAutoFit/>
          </a:bodyPr>
          <a:lstStyle/>
          <a:p>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It Cannot Be Done …</a:t>
            </a:r>
            <a:endParaRPr lang="en-US" cap="none" dirty="0"/>
          </a:p>
        </p:txBody>
      </p:sp>
      <p:sp>
        <p:nvSpPr>
          <p:cNvPr id="3" name="Content Placeholder 2">
            <a:extLst>
              <a:ext uri="{FF2B5EF4-FFF2-40B4-BE49-F238E27FC236}">
                <a16:creationId xmlns:a16="http://schemas.microsoft.com/office/drawing/2014/main" id="{8D20A34B-10FF-D43B-B99F-37B5B0BCA98F}"/>
              </a:ext>
            </a:extLst>
          </p:cNvPr>
          <p:cNvSpPr>
            <a:spLocks noGrp="1"/>
          </p:cNvSpPr>
          <p:nvPr>
            <p:ph idx="1"/>
          </p:nvPr>
        </p:nvSpPr>
        <p:spPr>
          <a:xfrm>
            <a:off x="181759" y="1209675"/>
            <a:ext cx="8810625" cy="4504054"/>
          </a:xfrm>
        </p:spPr>
        <p:txBody>
          <a:bodyPr>
            <a:spAutoFit/>
          </a:bodyPr>
          <a:lstStyle/>
          <a:p>
            <a:pPr marL="0" indent="0">
              <a:buNone/>
            </a:pPr>
            <a:r>
              <a:rPr lang="en-US" sz="2800" dirty="0"/>
              <a:t>Man Cannot Please God Without Faith. Hebrews 11:6</a:t>
            </a:r>
          </a:p>
          <a:p>
            <a:r>
              <a:rPr lang="en-US" sz="2800" dirty="0"/>
              <a:t>Men who were pleasing to God in Bible times were, without an exception, men of faith! (Hebrews 11)</a:t>
            </a:r>
          </a:p>
          <a:p>
            <a:pPr lvl="1"/>
            <a:r>
              <a:rPr lang="en-US" sz="2800" dirty="0"/>
              <a:t>One who acts by faith acts in accord with God’s word. (Romans 10:17)</a:t>
            </a:r>
          </a:p>
          <a:p>
            <a:pPr lvl="1"/>
            <a:r>
              <a:rPr lang="en-US" sz="2800" i="1" dirty="0"/>
              <a:t>“… nevertheless not my will, but thine, be done.”</a:t>
            </a:r>
            <a:r>
              <a:rPr lang="en-US" sz="2800" dirty="0"/>
              <a:t> </a:t>
            </a:r>
            <a:br>
              <a:rPr lang="en-US" sz="2800" dirty="0"/>
            </a:br>
            <a:r>
              <a:rPr lang="en-US" sz="2800" dirty="0"/>
              <a:t>(Luke 22:42)</a:t>
            </a:r>
          </a:p>
          <a:p>
            <a:pPr lvl="1"/>
            <a:r>
              <a:rPr lang="en-US" sz="2800" dirty="0"/>
              <a:t>Nadab and Abihu. (Leviticus 10:1-2)</a:t>
            </a:r>
          </a:p>
        </p:txBody>
      </p:sp>
    </p:spTree>
    <p:extLst>
      <p:ext uri="{BB962C8B-B14F-4D97-AF65-F5344CB8AC3E}">
        <p14:creationId xmlns:p14="http://schemas.microsoft.com/office/powerpoint/2010/main" val="1331303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F78D-20AE-256B-E622-298B5E9AAA43}"/>
              </a:ext>
            </a:extLst>
          </p:cNvPr>
          <p:cNvSpPr>
            <a:spLocks noGrp="1"/>
          </p:cNvSpPr>
          <p:nvPr>
            <p:ph type="title"/>
          </p:nvPr>
        </p:nvSpPr>
        <p:spPr>
          <a:xfrm>
            <a:off x="736963" y="284595"/>
            <a:ext cx="7765321" cy="757130"/>
          </a:xfrm>
        </p:spPr>
        <p:txBody>
          <a:bodyPr>
            <a:spAutoFit/>
          </a:bodyPr>
          <a:lstStyle/>
          <a:p>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It Cannot Be Done …</a:t>
            </a:r>
            <a:endParaRPr lang="en-US" cap="none" dirty="0"/>
          </a:p>
        </p:txBody>
      </p:sp>
      <p:sp>
        <p:nvSpPr>
          <p:cNvPr id="3" name="Content Placeholder 2">
            <a:extLst>
              <a:ext uri="{FF2B5EF4-FFF2-40B4-BE49-F238E27FC236}">
                <a16:creationId xmlns:a16="http://schemas.microsoft.com/office/drawing/2014/main" id="{8D20A34B-10FF-D43B-B99F-37B5B0BCA98F}"/>
              </a:ext>
            </a:extLst>
          </p:cNvPr>
          <p:cNvSpPr>
            <a:spLocks noGrp="1"/>
          </p:cNvSpPr>
          <p:nvPr>
            <p:ph idx="1"/>
          </p:nvPr>
        </p:nvSpPr>
        <p:spPr>
          <a:xfrm>
            <a:off x="257175" y="1209675"/>
            <a:ext cx="8810625" cy="5213478"/>
          </a:xfrm>
        </p:spPr>
        <p:txBody>
          <a:bodyPr>
            <a:spAutoFit/>
          </a:bodyPr>
          <a:lstStyle/>
          <a:p>
            <a:pPr marL="0" indent="0">
              <a:buNone/>
            </a:pPr>
            <a:r>
              <a:rPr lang="en-US" sz="2800" dirty="0"/>
              <a:t>Man Cannot Serve Two Masters. (Matthew 6:24)</a:t>
            </a:r>
          </a:p>
          <a:p>
            <a:r>
              <a:rPr lang="en-US" sz="2800" dirty="0"/>
              <a:t>1 Corinthians 10:21, </a:t>
            </a:r>
            <a:r>
              <a:rPr lang="en-US" sz="2800" i="1" dirty="0"/>
              <a:t>“… ye cannot partake of the table of the Lord, and of the table of demons.”</a:t>
            </a:r>
          </a:p>
          <a:p>
            <a:r>
              <a:rPr lang="en-US" sz="2800" dirty="0"/>
              <a:t>Ephesians 5:7ff, </a:t>
            </a:r>
            <a:r>
              <a:rPr lang="en-US" sz="2800" i="1" dirty="0"/>
              <a:t>“Be not ye therefore partakers with them …”</a:t>
            </a:r>
          </a:p>
          <a:p>
            <a:r>
              <a:rPr lang="en-US" sz="2800" dirty="0"/>
              <a:t>2 Corinthians 6:14 -17, </a:t>
            </a:r>
            <a:r>
              <a:rPr lang="en-US" sz="2800" i="1" dirty="0"/>
              <a:t>“Be not unequally yoked with unbelievers … Wherefore Come ye out from among them, and be ye separate, saith the Lord”</a:t>
            </a:r>
            <a:endParaRPr lang="en-US" sz="2800" dirty="0"/>
          </a:p>
          <a:p>
            <a:r>
              <a:rPr lang="en-US" sz="2800" dirty="0"/>
              <a:t>cf. Rich Young Ruler. (Matthew 19:16ff)</a:t>
            </a:r>
          </a:p>
        </p:txBody>
      </p:sp>
    </p:spTree>
    <p:extLst>
      <p:ext uri="{BB962C8B-B14F-4D97-AF65-F5344CB8AC3E}">
        <p14:creationId xmlns:p14="http://schemas.microsoft.com/office/powerpoint/2010/main" val="2098729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F78D-20AE-256B-E622-298B5E9AAA43}"/>
              </a:ext>
            </a:extLst>
          </p:cNvPr>
          <p:cNvSpPr>
            <a:spLocks noGrp="1"/>
          </p:cNvSpPr>
          <p:nvPr>
            <p:ph type="title"/>
          </p:nvPr>
        </p:nvSpPr>
        <p:spPr>
          <a:xfrm>
            <a:off x="736963" y="284595"/>
            <a:ext cx="7765321" cy="757130"/>
          </a:xfrm>
        </p:spPr>
        <p:txBody>
          <a:bodyPr>
            <a:spAutoFit/>
          </a:bodyPr>
          <a:lstStyle/>
          <a:p>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It Cannot Be </a:t>
            </a:r>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rPr>
              <a:t>Done …</a:t>
            </a:r>
            <a:endParaRPr lang="en-US" cap="none" dirty="0"/>
          </a:p>
        </p:txBody>
      </p:sp>
      <p:sp>
        <p:nvSpPr>
          <p:cNvPr id="3" name="Content Placeholder 2">
            <a:extLst>
              <a:ext uri="{FF2B5EF4-FFF2-40B4-BE49-F238E27FC236}">
                <a16:creationId xmlns:a16="http://schemas.microsoft.com/office/drawing/2014/main" id="{8D20A34B-10FF-D43B-B99F-37B5B0BCA98F}"/>
              </a:ext>
            </a:extLst>
          </p:cNvPr>
          <p:cNvSpPr>
            <a:spLocks noGrp="1"/>
          </p:cNvSpPr>
          <p:nvPr>
            <p:ph idx="1"/>
          </p:nvPr>
        </p:nvSpPr>
        <p:spPr>
          <a:xfrm>
            <a:off x="75415" y="1027329"/>
            <a:ext cx="8992386" cy="5698035"/>
          </a:xfrm>
        </p:spPr>
        <p:txBody>
          <a:bodyPr wrap="square">
            <a:spAutoFit/>
          </a:bodyPr>
          <a:lstStyle/>
          <a:p>
            <a:pPr marL="0" indent="0">
              <a:buNone/>
            </a:pPr>
            <a:r>
              <a:rPr lang="en-US" sz="2400" dirty="0"/>
              <a:t>Man Cannot Love God And Hate His Brother. </a:t>
            </a:r>
            <a:br>
              <a:rPr lang="en-US" sz="2400" dirty="0"/>
            </a:br>
            <a:r>
              <a:rPr lang="en-US" sz="2400" dirty="0"/>
              <a:t>(1 John 4:20- 21; cf. Revelation 21:8)</a:t>
            </a:r>
          </a:p>
          <a:p>
            <a:pPr marL="0" indent="0">
              <a:buNone/>
            </a:pPr>
            <a:endParaRPr lang="en-US" sz="2400" i="1" dirty="0"/>
          </a:p>
          <a:p>
            <a:pPr marL="0" indent="0">
              <a:buNone/>
            </a:pPr>
            <a:r>
              <a:rPr lang="en-US" sz="2400" dirty="0"/>
              <a:t>Man Cannot Truly Love And Not Give. (1 John 3:17-18).</a:t>
            </a:r>
          </a:p>
          <a:p>
            <a:r>
              <a:rPr lang="en-US" sz="2400" i="1" dirty="0"/>
              <a:t>“But whoso hath the world’s goods, and beholdeth his brother in need, and shutteth up his compassion from him, how doth the love of God abide in him? (My) Little children, let us not love in word, neither with the tongue; but in deed and truth.”</a:t>
            </a:r>
          </a:p>
          <a:p>
            <a:r>
              <a:rPr lang="en-US" sz="2400" dirty="0"/>
              <a:t>Love is measured by giving. </a:t>
            </a:r>
          </a:p>
          <a:p>
            <a:r>
              <a:rPr lang="en-US" sz="2400" dirty="0"/>
              <a:t>God gave His Son. (John 3:16; Romans 5:8ff)</a:t>
            </a:r>
          </a:p>
          <a:p>
            <a:r>
              <a:rPr lang="en-US" sz="2400" dirty="0"/>
              <a:t>Jesus gave His life a ransom for many. (Matthew 20:28)</a:t>
            </a:r>
          </a:p>
        </p:txBody>
      </p:sp>
    </p:spTree>
    <p:extLst>
      <p:ext uri="{BB962C8B-B14F-4D97-AF65-F5344CB8AC3E}">
        <p14:creationId xmlns:p14="http://schemas.microsoft.com/office/powerpoint/2010/main" val="940728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F78D-20AE-256B-E622-298B5E9AAA43}"/>
              </a:ext>
            </a:extLst>
          </p:cNvPr>
          <p:cNvSpPr>
            <a:spLocks noGrp="1"/>
          </p:cNvSpPr>
          <p:nvPr>
            <p:ph type="title"/>
          </p:nvPr>
        </p:nvSpPr>
        <p:spPr>
          <a:xfrm>
            <a:off x="736963" y="284595"/>
            <a:ext cx="7765321" cy="757130"/>
          </a:xfrm>
        </p:spPr>
        <p:txBody>
          <a:bodyPr>
            <a:spAutoFit/>
          </a:bodyPr>
          <a:lstStyle/>
          <a:p>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It Cannot Be Done …</a:t>
            </a:r>
            <a:endParaRPr lang="en-US" cap="none" dirty="0"/>
          </a:p>
        </p:txBody>
      </p:sp>
      <p:sp>
        <p:nvSpPr>
          <p:cNvPr id="3" name="Content Placeholder 2">
            <a:extLst>
              <a:ext uri="{FF2B5EF4-FFF2-40B4-BE49-F238E27FC236}">
                <a16:creationId xmlns:a16="http://schemas.microsoft.com/office/drawing/2014/main" id="{8D20A34B-10FF-D43B-B99F-37B5B0BCA98F}"/>
              </a:ext>
            </a:extLst>
          </p:cNvPr>
          <p:cNvSpPr>
            <a:spLocks noGrp="1"/>
          </p:cNvSpPr>
          <p:nvPr>
            <p:ph idx="1"/>
          </p:nvPr>
        </p:nvSpPr>
        <p:spPr>
          <a:xfrm>
            <a:off x="75415" y="1122971"/>
            <a:ext cx="8992386" cy="5447645"/>
          </a:xfrm>
        </p:spPr>
        <p:txBody>
          <a:bodyPr wrap="square">
            <a:spAutoFit/>
          </a:bodyPr>
          <a:lstStyle/>
          <a:p>
            <a:pPr marL="0" indent="0">
              <a:lnSpc>
                <a:spcPct val="100000"/>
              </a:lnSpc>
              <a:spcBef>
                <a:spcPts val="0"/>
              </a:spcBef>
              <a:buNone/>
            </a:pPr>
            <a:r>
              <a:rPr lang="en-US" sz="2900" dirty="0"/>
              <a:t>Man Cannot Escape Death</a:t>
            </a:r>
          </a:p>
          <a:p>
            <a:pPr>
              <a:lnSpc>
                <a:spcPct val="100000"/>
              </a:lnSpc>
              <a:spcBef>
                <a:spcPts val="0"/>
              </a:spcBef>
            </a:pPr>
            <a:r>
              <a:rPr lang="en-US" sz="2900" dirty="0"/>
              <a:t>Psalms 89:48, </a:t>
            </a:r>
            <a:r>
              <a:rPr lang="en-US" sz="2900" i="1" dirty="0"/>
              <a:t>“What man is he that shall live and not see death, that shall deliver his soul from the power of Sheol?”</a:t>
            </a:r>
          </a:p>
          <a:p>
            <a:pPr>
              <a:lnSpc>
                <a:spcPct val="100000"/>
              </a:lnSpc>
              <a:spcBef>
                <a:spcPts val="0"/>
              </a:spcBef>
            </a:pPr>
            <a:r>
              <a:rPr lang="en-US" sz="2900" dirty="0"/>
              <a:t>Ecclesiastes 8:8, </a:t>
            </a:r>
            <a:r>
              <a:rPr lang="en-US" sz="2900" i="1" dirty="0"/>
              <a:t>“There is no man that hath power over the spirit to retain the spirit; neither hath he power over the day of death.”</a:t>
            </a:r>
          </a:p>
          <a:p>
            <a:pPr>
              <a:lnSpc>
                <a:spcPct val="100000"/>
              </a:lnSpc>
              <a:spcBef>
                <a:spcPts val="0"/>
              </a:spcBef>
            </a:pPr>
            <a:r>
              <a:rPr lang="en-US" sz="2900" dirty="0"/>
              <a:t>Ecclesiastes 9:5, </a:t>
            </a:r>
            <a:r>
              <a:rPr lang="en-US" sz="2900" i="1" dirty="0"/>
              <a:t>“For the living know they shall die.”</a:t>
            </a:r>
            <a:endParaRPr lang="en-US" sz="2900" dirty="0"/>
          </a:p>
          <a:p>
            <a:pPr>
              <a:lnSpc>
                <a:spcPct val="100000"/>
              </a:lnSpc>
              <a:spcBef>
                <a:spcPts val="0"/>
              </a:spcBef>
            </a:pPr>
            <a:r>
              <a:rPr lang="en-US" sz="2900" dirty="0"/>
              <a:t>Note: Hebrews 9:27; Luke 12:16ff; 16:19ff</a:t>
            </a:r>
          </a:p>
          <a:p>
            <a:pPr>
              <a:lnSpc>
                <a:spcPct val="100000"/>
              </a:lnSpc>
              <a:spcBef>
                <a:spcPts val="0"/>
              </a:spcBef>
            </a:pPr>
            <a:r>
              <a:rPr lang="en-US" sz="2900" dirty="0"/>
              <a:t>Like David and Isaac said: </a:t>
            </a:r>
            <a:r>
              <a:rPr lang="en-US" sz="2900" i="1" dirty="0"/>
              <a:t>“… there is but a step between me and death”</a:t>
            </a:r>
            <a:r>
              <a:rPr lang="en-US" sz="2900" dirty="0"/>
              <a:t> (1 Samuel 20:3), </a:t>
            </a:r>
            <a:r>
              <a:rPr lang="en-US" sz="2900" i="1" dirty="0"/>
              <a:t>and “I know not the day of my death”</a:t>
            </a:r>
            <a:r>
              <a:rPr lang="en-US" sz="2900" dirty="0"/>
              <a:t> (Genesis 27:2).</a:t>
            </a:r>
          </a:p>
        </p:txBody>
      </p:sp>
    </p:spTree>
    <p:extLst>
      <p:ext uri="{BB962C8B-B14F-4D97-AF65-F5344CB8AC3E}">
        <p14:creationId xmlns:p14="http://schemas.microsoft.com/office/powerpoint/2010/main" val="3555961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F78D-20AE-256B-E622-298B5E9AAA43}"/>
              </a:ext>
            </a:extLst>
          </p:cNvPr>
          <p:cNvSpPr>
            <a:spLocks noGrp="1"/>
          </p:cNvSpPr>
          <p:nvPr>
            <p:ph type="title"/>
          </p:nvPr>
        </p:nvSpPr>
        <p:spPr>
          <a:xfrm>
            <a:off x="736963" y="284595"/>
            <a:ext cx="7765321" cy="757130"/>
          </a:xfrm>
        </p:spPr>
        <p:txBody>
          <a:bodyPr>
            <a:spAutoFit/>
          </a:bodyPr>
          <a:lstStyle/>
          <a:p>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It Cannot Be </a:t>
            </a:r>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rPr>
              <a:t>Done …</a:t>
            </a:r>
            <a:endParaRPr lang="en-US" cap="none" dirty="0"/>
          </a:p>
        </p:txBody>
      </p:sp>
      <p:sp>
        <p:nvSpPr>
          <p:cNvPr id="3" name="Content Placeholder 2">
            <a:extLst>
              <a:ext uri="{FF2B5EF4-FFF2-40B4-BE49-F238E27FC236}">
                <a16:creationId xmlns:a16="http://schemas.microsoft.com/office/drawing/2014/main" id="{8D20A34B-10FF-D43B-B99F-37B5B0BCA98F}"/>
              </a:ext>
            </a:extLst>
          </p:cNvPr>
          <p:cNvSpPr>
            <a:spLocks noGrp="1"/>
          </p:cNvSpPr>
          <p:nvPr>
            <p:ph idx="1"/>
          </p:nvPr>
        </p:nvSpPr>
        <p:spPr>
          <a:xfrm>
            <a:off x="75415" y="904876"/>
            <a:ext cx="8992386" cy="5940088"/>
          </a:xfrm>
        </p:spPr>
        <p:txBody>
          <a:bodyPr wrap="square">
            <a:spAutoFit/>
          </a:bodyPr>
          <a:lstStyle/>
          <a:p>
            <a:pPr marL="0" indent="0">
              <a:lnSpc>
                <a:spcPct val="100000"/>
              </a:lnSpc>
              <a:spcBef>
                <a:spcPts val="0"/>
              </a:spcBef>
              <a:buNone/>
            </a:pPr>
            <a:r>
              <a:rPr lang="en-US" sz="2800" dirty="0"/>
              <a:t>Man Cannot Succeed Without Christ. (John 14:6)</a:t>
            </a:r>
          </a:p>
          <a:p>
            <a:pPr>
              <a:lnSpc>
                <a:spcPct val="100000"/>
              </a:lnSpc>
              <a:spcBef>
                <a:spcPts val="0"/>
              </a:spcBef>
            </a:pPr>
            <a:r>
              <a:rPr lang="en-US" sz="2200" dirty="0"/>
              <a:t>John 5:23, </a:t>
            </a:r>
            <a:r>
              <a:rPr lang="en-US" sz="2200" i="1" dirty="0"/>
              <a:t>“He that honoreth not the Son honoreth not the Father that sent him.”</a:t>
            </a:r>
            <a:r>
              <a:rPr lang="en-US" sz="2200" dirty="0"/>
              <a:t> (cf. Luke 10:16)</a:t>
            </a:r>
          </a:p>
          <a:p>
            <a:pPr>
              <a:lnSpc>
                <a:spcPct val="100000"/>
              </a:lnSpc>
              <a:spcBef>
                <a:spcPts val="0"/>
              </a:spcBef>
            </a:pPr>
            <a:r>
              <a:rPr lang="en-US" sz="2200" dirty="0"/>
              <a:t>NOTE: The Vine And The Branches. (John 15:1ff)</a:t>
            </a:r>
          </a:p>
          <a:p>
            <a:pPr>
              <a:lnSpc>
                <a:spcPct val="100000"/>
              </a:lnSpc>
              <a:spcBef>
                <a:spcPts val="0"/>
              </a:spcBef>
            </a:pPr>
            <a:r>
              <a:rPr lang="en-US" sz="2200" dirty="0"/>
              <a:t>He is our life (Colossians 3:4), savior (Matthew 1:21), hope</a:t>
            </a:r>
            <a:br>
              <a:rPr lang="en-US" sz="2200" dirty="0"/>
            </a:br>
            <a:r>
              <a:rPr lang="en-US" sz="2200" dirty="0"/>
              <a:t>(1 Timothy 1:1; Colossians 1:27), light (John 8:12), way to the Father (John 14:6), mediator (1 Timothy 2:5), high priest (Hebrews 4:14), example (1 Corinthians 11:1; 1 Peter 1:21), spiritual healer (Matthew 13:1; 9:10-13), fortification against temptation</a:t>
            </a:r>
            <a:br>
              <a:rPr lang="en-US" sz="2200" dirty="0"/>
            </a:br>
            <a:r>
              <a:rPr lang="en-US" sz="2200" dirty="0"/>
              <a:t>(Hebrews 2:18), peace (Ephesians 2:11-17), victor</a:t>
            </a:r>
            <a:br>
              <a:rPr lang="en-US" sz="2200" dirty="0"/>
            </a:br>
            <a:r>
              <a:rPr lang="en-US" sz="2200" dirty="0"/>
              <a:t>(Romans 7:21-8:4; 1 Corinthians 15:53-57), source of living water (John 4:10-14), bread of life (John 6:48), advocate (1 John 2:1), propitiation (1 John 2:2), shepherd (Hebrews 13:20; 1 Peter 5:4), helper (Hebrews 13:5-6), law-giver (James 4:12; 1 Corinthians 9:21; Hebrews 1:1-2), etc., and He will be our judge (Acts 17:30;</a:t>
            </a:r>
            <a:br>
              <a:rPr lang="en-US" sz="2200" dirty="0"/>
            </a:br>
            <a:r>
              <a:rPr lang="en-US" sz="2200" dirty="0"/>
              <a:t>Matthew 25:31-46; Romans 14: 10; 2 Corinthians 5: 10) and His word will be the standard (John 12:48).</a:t>
            </a:r>
          </a:p>
        </p:txBody>
      </p:sp>
    </p:spTree>
    <p:extLst>
      <p:ext uri="{BB962C8B-B14F-4D97-AF65-F5344CB8AC3E}">
        <p14:creationId xmlns:p14="http://schemas.microsoft.com/office/powerpoint/2010/main" val="284532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FF78D-20AE-256B-E622-298B5E9AAA43}"/>
              </a:ext>
            </a:extLst>
          </p:cNvPr>
          <p:cNvSpPr>
            <a:spLocks noGrp="1"/>
          </p:cNvSpPr>
          <p:nvPr>
            <p:ph type="title"/>
          </p:nvPr>
        </p:nvSpPr>
        <p:spPr>
          <a:xfrm>
            <a:off x="736963" y="284595"/>
            <a:ext cx="7765321" cy="757130"/>
          </a:xfrm>
        </p:spPr>
        <p:txBody>
          <a:bodyPr>
            <a:spAutoFit/>
          </a:bodyPr>
          <a:lstStyle/>
          <a:p>
            <a:r>
              <a:rPr kumimoji="0" lang="en-US" sz="4800" b="1" i="0" u="none" strike="noStrike" kern="1200" cap="none" spc="0" normalizeH="0" baseline="0" noProof="0" dirty="0">
                <a:ln>
                  <a:noFill/>
                </a:ln>
                <a:effectLst>
                  <a:outerShdw blurRad="50800" dist="63500" dir="2700000" algn="tl" rotWithShape="0">
                    <a:srgbClr val="000000">
                      <a:alpha val="48000"/>
                    </a:srgbClr>
                  </a:outerShdw>
                </a:effectLst>
                <a:uLnTx/>
                <a:uFillTx/>
                <a:latin typeface="Bookman Old Style" panose="02050604050505020204"/>
                <a:ea typeface="+mj-ea"/>
                <a:cs typeface="+mj-cs"/>
              </a:rPr>
              <a:t>It Cannot Be Done …</a:t>
            </a:r>
            <a:endParaRPr lang="en-US" cap="none" dirty="0"/>
          </a:p>
        </p:txBody>
      </p:sp>
      <p:sp>
        <p:nvSpPr>
          <p:cNvPr id="3" name="Content Placeholder 2">
            <a:extLst>
              <a:ext uri="{FF2B5EF4-FFF2-40B4-BE49-F238E27FC236}">
                <a16:creationId xmlns:a16="http://schemas.microsoft.com/office/drawing/2014/main" id="{8D20A34B-10FF-D43B-B99F-37B5B0BCA98F}"/>
              </a:ext>
            </a:extLst>
          </p:cNvPr>
          <p:cNvSpPr>
            <a:spLocks noGrp="1"/>
          </p:cNvSpPr>
          <p:nvPr>
            <p:ph idx="1"/>
          </p:nvPr>
        </p:nvSpPr>
        <p:spPr>
          <a:xfrm>
            <a:off x="172332" y="904875"/>
            <a:ext cx="8810625" cy="5858783"/>
          </a:xfrm>
        </p:spPr>
        <p:txBody>
          <a:bodyPr>
            <a:spAutoFit/>
          </a:bodyPr>
          <a:lstStyle/>
          <a:p>
            <a:pPr marL="0" indent="0">
              <a:buNone/>
            </a:pPr>
            <a:r>
              <a:rPr lang="en-US" sz="2800" dirty="0"/>
              <a:t>Man Cannot Succeed Without Christ. (John 14:6)</a:t>
            </a:r>
          </a:p>
          <a:p>
            <a:pPr marL="0" indent="0">
              <a:buNone/>
            </a:pPr>
            <a:r>
              <a:rPr lang="en-US" sz="2800" i="1" u="sng" dirty="0"/>
              <a:t>In the words of the good song</a:t>
            </a:r>
            <a:r>
              <a:rPr lang="en-US" sz="2800" i="1" dirty="0"/>
              <a:t>:</a:t>
            </a:r>
          </a:p>
          <a:p>
            <a:r>
              <a:rPr lang="en-US" sz="2800" i="1" dirty="0"/>
              <a:t>“Without Him I could do nothing; Without Him I’d surely fail.</a:t>
            </a:r>
          </a:p>
          <a:p>
            <a:r>
              <a:rPr lang="en-US" sz="2800" i="1" dirty="0"/>
              <a:t>Without Him I would be drifting like a ship without a sail.</a:t>
            </a:r>
          </a:p>
          <a:p>
            <a:r>
              <a:rPr lang="en-US" sz="2800" i="1" dirty="0"/>
              <a:t>Without Him I would be dying; Without Him I’d be enslaved.</a:t>
            </a:r>
          </a:p>
          <a:p>
            <a:r>
              <a:rPr lang="en-US" sz="2800" i="1" dirty="0"/>
              <a:t>Without Him life would be hopeless, But with Jesus, thank God, I’m saved” </a:t>
            </a:r>
            <a:r>
              <a:rPr lang="en-US" i="1" dirty="0"/>
              <a:t>(Psalms, Hymns, and Spiritual Songs, #295)</a:t>
            </a:r>
            <a:endParaRPr lang="en-US" sz="2800" i="1" dirty="0"/>
          </a:p>
        </p:txBody>
      </p:sp>
    </p:spTree>
    <p:extLst>
      <p:ext uri="{BB962C8B-B14F-4D97-AF65-F5344CB8AC3E}">
        <p14:creationId xmlns:p14="http://schemas.microsoft.com/office/powerpoint/2010/main" val="2103027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124</TotalTime>
  <Words>1078</Words>
  <Application>Microsoft Office PowerPoint</Application>
  <PresentationFormat>On-screen Show (4:3)</PresentationFormat>
  <Paragraphs>63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Bookman Old Style</vt:lpstr>
      <vt:lpstr>Calibri</vt:lpstr>
      <vt:lpstr>Rockwell</vt:lpstr>
      <vt:lpstr>Wingdings</vt:lpstr>
      <vt:lpstr>Damask</vt:lpstr>
      <vt:lpstr>It Cannot Be Done … (part 1)</vt:lpstr>
      <vt:lpstr>It Cannot Be Done …</vt:lpstr>
      <vt:lpstr>It Cannot Be Done …</vt:lpstr>
      <vt:lpstr>It Cannot Be Done …</vt:lpstr>
      <vt:lpstr>It Cannot Be Done …</vt:lpstr>
      <vt:lpstr>It Cannot Be Done …</vt:lpstr>
      <vt:lpstr>It Cannot Be Done …</vt:lpstr>
      <vt:lpstr>It Cannot Be Done …</vt:lpstr>
      <vt:lpstr>It Cannot Be Done …</vt:lpstr>
      <vt:lpstr>It Cannot Be Done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Cannot Be Done (Part 1)</dc:title>
  <dc:creator>Micky Galloway</dc:creator>
  <cp:lastModifiedBy>Richard Lidh</cp:lastModifiedBy>
  <cp:revision>13</cp:revision>
  <cp:lastPrinted>2022-06-19T21:27:53Z</cp:lastPrinted>
  <dcterms:created xsi:type="dcterms:W3CDTF">2022-06-18T21:27:47Z</dcterms:created>
  <dcterms:modified xsi:type="dcterms:W3CDTF">2022-06-19T21:28:12Z</dcterms:modified>
</cp:coreProperties>
</file>